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A6EED03-BF9D-4B00-9ECD-894BB377E031}">
  <a:tblStyle styleId="{4A6EED03-BF9D-4B00-9ECD-894BB377E03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4d9ac50d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4d9ac50d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I1ZkqSSMzBFqoJTdHKzWEz-ai9ufthjfKuOGRYaKZgM/copy?usp=sharing" TargetMode="External"/><Relationship Id="rId5" Type="http://schemas.openxmlformats.org/officeDocument/2006/relationships/hyperlink" Target="https://docs.google.com/presentation/d/1VbSJ73kjn8HIxaPL_phvZvMP2x4M7AE4TXDFA4gr4ec/copy?usp=sharing" TargetMode="External"/><Relationship Id="rId6" Type="http://schemas.openxmlformats.org/officeDocument/2006/relationships/hyperlink" Target="https://docs.google.com/presentation/d/1T64HRPG68Ttpq-pZzlFfx_bRkJ2VpZ6X8fonLU9CpoA/copy?usp=sharing" TargetMode="External"/><Relationship Id="rId7" Type="http://schemas.openxmlformats.org/officeDocument/2006/relationships/hyperlink" Target="https://youtu.be/LWGhe2uutIk" TargetMode="External"/><Relationship Id="rId8"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niAsONHYTILo2s5k9JqoUfOQttv7VNDyE727uzzwZg0/copy?usp=sharing" TargetMode="External"/><Relationship Id="rId5" Type="http://schemas.openxmlformats.org/officeDocument/2006/relationships/hyperlink" Target="https://docs.google.com/presentation/d/1UL6cuplwFtzT_KFoWVSnwss-Fo-guvBmtmMZrJ9WxJ8/copy?usp=sharing" TargetMode="External"/><Relationship Id="rId6" Type="http://schemas.openxmlformats.org/officeDocument/2006/relationships/hyperlink" Target="https://docs.google.com/presentation/d/1DSpdESzMO629Dxjd9T_wCodc88Kv7BZcE7PIkpa4VmI/copy?usp=sharing" TargetMode="External"/><Relationship Id="rId7" Type="http://schemas.openxmlformats.org/officeDocument/2006/relationships/hyperlink" Target="https://docs.google.com/presentation/d/1K9jZyw17DYRAk83GrfaiSlZJtj8OfUUW8Wk_HmvPDRI/copy?usp=sharing" TargetMode="External"/><Relationship Id="rId8"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p3qVvZJKu8NRCC800qyTcCcu2B7_Odz5YZLJnKTAals/copy?usp=sharing"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40088"/>
          <a:ext cx="3000000" cy="3000000"/>
        </p:xfrm>
        <a:graphic>
          <a:graphicData uri="http://schemas.openxmlformats.org/drawingml/2006/table">
            <a:tbl>
              <a:tblPr>
                <a:noFill/>
                <a:tableStyleId>{4A6EED03-BF9D-4B00-9ECD-894BB377E031}</a:tableStyleId>
              </a:tblPr>
              <a:tblGrid>
                <a:gridCol w="1458775"/>
                <a:gridCol w="3684800"/>
                <a:gridCol w="3910450"/>
              </a:tblGrid>
              <a:tr h="3784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a:latin typeface="Inter"/>
                          <a:ea typeface="Inter"/>
                          <a:cs typeface="Inter"/>
                          <a:sym typeface="Inter"/>
                        </a:rPr>
                        <a:t>LESSON 8: La Malinche Case Study</a:t>
                      </a:r>
                      <a:endParaRPr b="1">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different types of sources shape the understanding of La Malinche as a figure of betrayal, survival, or heroism?</a:t>
                      </a:r>
                      <a:endParaRPr sz="1200">
                        <a:solidFill>
                          <a:schemeClr val="dk1"/>
                        </a:solidFill>
                        <a:latin typeface="Inter"/>
                        <a:ea typeface="Inter"/>
                        <a:cs typeface="Inter"/>
                        <a:sym typeface="Inter"/>
                      </a:endParaRPr>
                    </a:p>
                  </a:txBody>
                  <a:tcPr marT="91425" marB="91425" marR="91425" marL="91425"/>
                </a:tc>
                <a:tc hMerge="1"/>
              </a:tr>
              <a:tr h="3639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7.11, 7.12, 7.14</a:t>
                      </a:r>
                      <a:endParaRPr sz="1200">
                        <a:solidFill>
                          <a:schemeClr val="dk1"/>
                        </a:solidFill>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Historical Empathy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tc>
                <a:tc hMerge="1"/>
              </a:tr>
              <a:tr h="5240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Option 1- Frayer Model Vocabulary: Judge</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Option 2- Notice, Wonder, Think</a:t>
                      </a:r>
                      <a:endParaRPr sz="1200">
                        <a:latin typeface="Inter"/>
                        <a:ea typeface="Inter"/>
                        <a:cs typeface="Inter"/>
                        <a:sym typeface="Inter"/>
                      </a:endParaRPr>
                    </a:p>
                  </a:txBody>
                  <a:tcPr marT="91425" marB="91425" marR="91425" marL="91425"/>
                </a:tc>
                <a:tc hMerge="1"/>
              </a:tr>
              <a:tr h="12228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music choice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608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with background information about La Malinche and her role in the Spanish conquest using the </a:t>
                      </a:r>
                      <a:r>
                        <a:rPr lang="en" sz="1200" u="sng">
                          <a:solidFill>
                            <a:schemeClr val="hlink"/>
                          </a:solidFill>
                          <a:latin typeface="Inter"/>
                          <a:ea typeface="Inter"/>
                          <a:cs typeface="Inter"/>
                          <a:sym typeface="Inter"/>
                          <a:hlinkClick r:id="rId5"/>
                        </a:rPr>
                        <a:t>La Malinche Case Study Presentation</a:t>
                      </a:r>
                      <a:r>
                        <a:rPr lang="en" sz="1200">
                          <a:solidFill>
                            <a:schemeClr val="dk1"/>
                          </a:solidFill>
                          <a:latin typeface="Inter"/>
                          <a:ea typeface="Inter"/>
                          <a:cs typeface="Inter"/>
                          <a:sym typeface="Inter"/>
                        </a:rPr>
                        <a:t>. In the case study, students will make a judgement about La Malinche so it is essential to remind students about the importance of employing Historical Empathy. Show the video by Thinking Nation’s </a:t>
                      </a:r>
                      <a:r>
                        <a:rPr lang="en" sz="1200">
                          <a:solidFill>
                            <a:schemeClr val="dk1"/>
                          </a:solidFill>
                          <a:latin typeface="Inter"/>
                          <a:ea typeface="Inter"/>
                          <a:cs typeface="Inter"/>
                          <a:sym typeface="Inter"/>
                        </a:rPr>
                        <a:t>Executive</a:t>
                      </a:r>
                      <a:r>
                        <a:rPr lang="en" sz="1200">
                          <a:solidFill>
                            <a:schemeClr val="dk1"/>
                          </a:solidFill>
                          <a:latin typeface="Inter"/>
                          <a:ea typeface="Inter"/>
                          <a:cs typeface="Inter"/>
                          <a:sym typeface="Inter"/>
                        </a:rPr>
                        <a:t> Director Zachary Coté and have students complete the Historical Empathy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48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6"/>
                        </a:rPr>
                        <a:t>Who was La Malinche? + HIstorical Empathy Graphic Organizer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slides about La Malinche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Review Historical Empathy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Play </a:t>
                      </a:r>
                      <a:r>
                        <a:rPr lang="en" sz="1200" u="sng">
                          <a:solidFill>
                            <a:schemeClr val="hlink"/>
                          </a:solidFill>
                          <a:latin typeface="Inter"/>
                          <a:ea typeface="Inter"/>
                          <a:cs typeface="Inter"/>
                          <a:sym typeface="Inter"/>
                          <a:hlinkClick r:id="rId7"/>
                        </a:rPr>
                        <a:t>video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about La Malinche on notes guide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about La Malinche, as needed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Watch video and answer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Historical Empathy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40738"/>
          <a:ext cx="3000000" cy="3000000"/>
        </p:xfrm>
        <a:graphic>
          <a:graphicData uri="http://schemas.openxmlformats.org/drawingml/2006/table">
            <a:tbl>
              <a:tblPr>
                <a:noFill/>
                <a:tableStyleId>{4A6EED03-BF9D-4B00-9ECD-894BB377E031}</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8: La Malinche Case Study - Continued</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a class, read the Historical Fiction excerpt (Page 1 of each group worksheet set) about La Malinche. This will serve to further increase background </a:t>
                      </a:r>
                      <a:r>
                        <a:rPr lang="en" sz="1200">
                          <a:solidFill>
                            <a:schemeClr val="dk1"/>
                          </a:solidFill>
                          <a:latin typeface="Inter"/>
                          <a:ea typeface="Inter"/>
                          <a:cs typeface="Inter"/>
                          <a:sym typeface="Inter"/>
                        </a:rPr>
                        <a:t>knowledge</a:t>
                      </a:r>
                      <a:r>
                        <a:rPr lang="en" sz="1200">
                          <a:solidFill>
                            <a:schemeClr val="dk1"/>
                          </a:solidFill>
                          <a:latin typeface="Inter"/>
                          <a:ea typeface="Inter"/>
                          <a:cs typeface="Inter"/>
                          <a:sym typeface="Inter"/>
                        </a:rPr>
                        <a:t> about her and increase engagement in the lesson. Then, have students work with partners to investigate primary and secondary sources that focus on her role as </a:t>
                      </a:r>
                      <a:r>
                        <a:rPr i="1" lang="en" sz="1200">
                          <a:solidFill>
                            <a:schemeClr val="dk1"/>
                          </a:solidFill>
                          <a:latin typeface="Inter"/>
                          <a:ea typeface="Inter"/>
                          <a:cs typeface="Inter"/>
                          <a:sym typeface="Inter"/>
                        </a:rPr>
                        <a:t>La Lengua, La Indígena, La Madre de Mestizaje, and La Traidora</a:t>
                      </a:r>
                      <a:r>
                        <a:rPr lang="en" sz="1200">
                          <a:solidFill>
                            <a:schemeClr val="dk1"/>
                          </a:solidFill>
                          <a:latin typeface="Inter"/>
                          <a:ea typeface="Inter"/>
                          <a:cs typeface="Inter"/>
                          <a:sym typeface="Inter"/>
                        </a:rPr>
                        <a:t>. As students read and view the sources, they will complete a “Notice, Wonder, Think” chart. Ideally, and equal number of students will investigate each of these roles. Then, the students will meet in a small group with other partners who looked at the same role of La Malinche. Together, they will determine whether La Malinche should be viewed as a Traitor, Survivor, or Icon by completing the Evaluating Evidence Graphic Organizer (page 7). Use a four corners approach (slides 9-10) to direct students to their small </a:t>
                      </a:r>
                      <a:r>
                        <a:rPr lang="en" sz="1200">
                          <a:solidFill>
                            <a:schemeClr val="dk1"/>
                          </a:solidFill>
                          <a:latin typeface="Inter"/>
                          <a:ea typeface="Inter"/>
                          <a:cs typeface="Inter"/>
                          <a:sym typeface="Inter"/>
                        </a:rPr>
                        <a:t>groups</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partners and small groups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Group Worksheet Sets</a:t>
                      </a:r>
                      <a:endParaRPr sz="1200">
                        <a:solidFill>
                          <a:schemeClr val="dk1"/>
                        </a:solidFill>
                        <a:latin typeface="Inter"/>
                        <a:ea typeface="Inter"/>
                        <a:cs typeface="Inter"/>
                        <a:sym typeface="Inter"/>
                      </a:endParaRPr>
                    </a:p>
                    <a:p>
                      <a:pPr indent="-304800" lvl="0" marL="685800" rtl="0" algn="l">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4"/>
                        </a:rPr>
                        <a:t>La Lengua Group</a:t>
                      </a:r>
                      <a:endParaRPr/>
                    </a:p>
                    <a:p>
                      <a:pPr indent="-304800" lvl="0" marL="685800" rtl="0" algn="l">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5"/>
                        </a:rPr>
                        <a:t>La Indígena Group</a:t>
                      </a:r>
                      <a:endParaRPr/>
                    </a:p>
                    <a:p>
                      <a:pPr indent="-304800" lvl="0" marL="685800" rtl="0" algn="l">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6"/>
                        </a:rPr>
                        <a:t>La Madre de Mestizaje Group</a:t>
                      </a:r>
                      <a:endParaRPr/>
                    </a:p>
                    <a:p>
                      <a:pPr indent="-304800" lvl="0" marL="685800" rtl="0" algn="l">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7"/>
                        </a:rPr>
                        <a:t>La Traidora Group</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Historical Fiction Excerpt (page 1)</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support with source analysis (pages 2-6)</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a:t>
                      </a:r>
                      <a:r>
                        <a:rPr lang="en" sz="1200">
                          <a:solidFill>
                            <a:schemeClr val="dk1"/>
                          </a:solidFill>
                          <a:latin typeface="Inter"/>
                          <a:ea typeface="Inter"/>
                          <a:cs typeface="Inter"/>
                          <a:sym typeface="Inter"/>
                        </a:rPr>
                        <a:t>students to meet with small group to complete the Evaluating Evidence Graphic Organizer (page 7)</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sit next to partner and nearby small group</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follow along with historical fiction reading</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partner to read sources and take notes on Notice, Wonder, Think Chart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small group and complete Evaluating Evidence Graphic </a:t>
                      </a:r>
                      <a:r>
                        <a:rPr lang="en" sz="1200">
                          <a:solidFill>
                            <a:schemeClr val="dk1"/>
                          </a:solidFill>
                          <a:latin typeface="Inter"/>
                          <a:ea typeface="Inter"/>
                          <a:cs typeface="Inter"/>
                          <a:sym typeface="Inter"/>
                        </a:rPr>
                        <a:t>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40738"/>
          <a:ext cx="3000000" cy="3000000"/>
        </p:xfrm>
        <a:graphic>
          <a:graphicData uri="http://schemas.openxmlformats.org/drawingml/2006/table">
            <a:tbl>
              <a:tblPr>
                <a:noFill/>
                <a:tableStyleId>{4A6EED03-BF9D-4B00-9ECD-894BB377E031}</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8: La Malinche Case Study - Continued</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Using slides 11-12, explain the “You Be the Judge” class discussion. Each group will need to present their claim, evidence, and counterargument to the class. Give each group time to determine who the speakers will be. As each group is presenting their information, students will take notes on page 8 of the student worksheet. If you’d like (and time allows), encourage other groups to ask questions of the presenters or other groups.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Explain structure and expectations for group presentations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time to determine speakers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Direct students to page 8 of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class discussion and monitor timing</a:t>
                      </a:r>
                      <a:endParaRPr sz="12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about structure of presentation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speaker for small group</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during presentations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of other groups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conclude the lesson, have students complete three-part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Students will 1) make their final vote, 2) explain their decision and support with evidence, and 3) explain how various perspectives develop.</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If time, tally the final verdict votes and present to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three questions using specific evidence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